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281" r:id="rId6"/>
    <p:sldId id="551" r:id="rId7"/>
    <p:sldId id="537" r:id="rId8"/>
    <p:sldId id="541" r:id="rId9"/>
    <p:sldId id="536" r:id="rId10"/>
    <p:sldId id="523" r:id="rId11"/>
    <p:sldId id="538" r:id="rId12"/>
    <p:sldId id="542" r:id="rId13"/>
    <p:sldId id="540" r:id="rId14"/>
    <p:sldId id="524" r:id="rId15"/>
    <p:sldId id="535" r:id="rId16"/>
    <p:sldId id="547" r:id="rId17"/>
    <p:sldId id="532" r:id="rId18"/>
    <p:sldId id="553" r:id="rId19"/>
  </p:sldIdLst>
  <p:sldSz cx="9144000" cy="6858000" type="screen4x3"/>
  <p:notesSz cx="7010400" cy="9296400"/>
  <p:custDataLst>
    <p:tags r:id="rId2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99FF"/>
    <a:srgbClr val="FF66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7" autoAdjust="0"/>
    <p:restoredTop sz="99462" autoAdjust="0"/>
  </p:normalViewPr>
  <p:slideViewPr>
    <p:cSldViewPr>
      <p:cViewPr>
        <p:scale>
          <a:sx n="90" d="100"/>
          <a:sy n="90" d="100"/>
        </p:scale>
        <p:origin x="-72" y="372"/>
      </p:cViewPr>
      <p:guideLst>
        <p:guide orient="horz" pos="432"/>
        <p:guide pos="2880"/>
        <p:guide pos="2688"/>
        <p:guide pos="53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73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A9E4E2-359E-4B71-A18F-32A06A024D9B}" type="datetimeFigureOut">
              <a:rPr lang="en-US" smtClean="0"/>
              <a:pPr/>
              <a:t>1/31/2018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DFFC9C7-5419-46C9-9CA1-662FBCF873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0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A077CF4-26FD-4E4F-BC08-854E18C344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12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se 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413500"/>
            <a:ext cx="990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template2_interiorstrip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9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7" descr="template art2_v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84213"/>
            <a:ext cx="8077200" cy="617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orizontal strip_art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455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438"/>
            <a:ext cx="7543800" cy="487362"/>
          </a:xfrm>
          <a:prstGeom prst="rect">
            <a:avLst/>
          </a:prstGeom>
        </p:spPr>
        <p:txBody>
          <a:bodyPr/>
          <a:lstStyle>
            <a:lvl1pPr algn="l">
              <a:defRPr sz="2100" b="1" baseline="0">
                <a:latin typeface="+mn-lt"/>
              </a:defRPr>
            </a:lvl1pPr>
          </a:lstStyle>
          <a:p>
            <a:r>
              <a:rPr lang="en-US" dirty="0" smtClean="0"/>
              <a:t>Use this slide for pages with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1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DEC020-A612-470D-9653-CDAF0C48BE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/>
          <a:lstStyle>
            <a:lvl1pPr algn="l">
              <a:defRPr sz="2100" b="1" baseline="0">
                <a:latin typeface="+mn-lt"/>
              </a:defRPr>
            </a:lvl1pPr>
          </a:lstStyle>
          <a:p>
            <a:r>
              <a:rPr lang="en-US" dirty="0" smtClean="0"/>
              <a:t>Use this slide for pages without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/>
          <a:lstStyle>
            <a:lvl1pPr marL="342900" indent="-342900" eaLnBrk="1" hangingPunct="1">
              <a:spcBef>
                <a:spcPct val="20000"/>
              </a:spcBef>
              <a:buFontTx/>
              <a:buChar char="•"/>
              <a:defRPr sz="2100"/>
            </a:lvl1pPr>
            <a:lvl2pPr>
              <a:defRPr sz="21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ECDC9AA-F4E1-4DBF-BFB9-F4C38B7610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L ARCHITECTUR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6553200" y="6416675"/>
            <a:ext cx="2438400" cy="365125"/>
          </a:xfrm>
          <a:prstGeom prst="rect">
            <a:avLst/>
          </a:prstGeom>
        </p:spPr>
        <p:txBody>
          <a:bodyPr/>
          <a:lstStyle>
            <a:lvl1pPr algn="r">
              <a:defRPr sz="1000" i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6975257-C298-45B5-BF13-E20AF159ED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3124200" y="6416675"/>
            <a:ext cx="3352800" cy="365125"/>
          </a:xfrm>
          <a:prstGeom prst="rect">
            <a:avLst/>
          </a:prstGeom>
        </p:spPr>
        <p:txBody>
          <a:bodyPr/>
          <a:lstStyle>
            <a:lvl1pPr>
              <a:defRPr sz="1000" i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cxnSp>
        <p:nvCxnSpPr>
          <p:cNvPr id="9" name="Straight Connector 4"/>
          <p:cNvCxnSpPr>
            <a:cxnSpLocks noChangeShapeType="1"/>
          </p:cNvCxnSpPr>
          <p:nvPr userDrawn="1">
            <p:custDataLst>
              <p:tags r:id="rId1"/>
            </p:custDataLst>
          </p:nvPr>
        </p:nvCxnSpPr>
        <p:spPr bwMode="gray">
          <a:xfrm>
            <a:off x="329856" y="1230911"/>
            <a:ext cx="0" cy="5303520"/>
          </a:xfrm>
          <a:prstGeom prst="line">
            <a:avLst/>
          </a:prstGeom>
          <a:noFill/>
          <a:ln w="4445" algn="ctr">
            <a:solidFill>
              <a:srgbClr val="6D6E71"/>
            </a:solidFill>
            <a:round/>
            <a:headEnd/>
            <a:tailEnd/>
          </a:ln>
        </p:spPr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77200" cy="338328"/>
          </a:xfrm>
        </p:spPr>
        <p:txBody>
          <a:bodyPr/>
          <a:lstStyle>
            <a:lvl1pPr algn="l">
              <a:defRPr sz="18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615950"/>
            <a:ext cx="804672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3733800" y="6477000"/>
            <a:ext cx="2191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smtClean="0"/>
              <a:t>STRICTLY PRIVATE AND CONFIDENTIAL</a:t>
            </a:r>
            <a:endParaRPr lang="en-US" sz="1000" i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2878390" y="6505161"/>
            <a:ext cx="3352800" cy="229935"/>
          </a:xfrm>
          <a:prstGeom prst="rect">
            <a:avLst/>
          </a:prstGeom>
        </p:spPr>
        <p:txBody>
          <a:bodyPr/>
          <a:lstStyle>
            <a:lvl1pPr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77200" cy="338328"/>
          </a:xfrm>
        </p:spPr>
        <p:txBody>
          <a:bodyPr/>
          <a:lstStyle>
            <a:lvl1pPr algn="l">
              <a:defRPr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687868"/>
            <a:ext cx="804672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7"/>
          <p:cNvSpPr txBox="1">
            <a:spLocks noChangeArrowheads="1"/>
          </p:cNvSpPr>
          <p:nvPr userDrawn="1"/>
        </p:nvSpPr>
        <p:spPr bwMode="auto">
          <a:xfrm>
            <a:off x="8460188" y="6505734"/>
            <a:ext cx="581781" cy="36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4870D3-4665-4DAA-B9F4-E4E553972E2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37" y="6459313"/>
            <a:ext cx="1403745" cy="30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3649777" y="6474768"/>
            <a:ext cx="1537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Private</a:t>
            </a:r>
            <a:r>
              <a:rPr lang="en-US" sz="10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Confidential</a:t>
            </a:r>
            <a:endParaRPr lang="en-US" sz="1000" i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7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6887" y="6492708"/>
            <a:ext cx="2419841" cy="1811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lnSpc>
                <a:spcPts val="1077"/>
              </a:lnSpc>
            </a:pPr>
            <a:r>
              <a:rPr lang="en-US" sz="1000" noProof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 Technology Architecture - Originations</a:t>
            </a:r>
            <a:endParaRPr lang="en-US" sz="10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hase logo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6413500"/>
            <a:ext cx="990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2" descr="template2_interiorstrip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269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itle Placeholder 3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06" r:id="rId4"/>
    <p:sldLayoutId id="2147483712" r:id="rId5"/>
    <p:sldLayoutId id="2147483713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1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1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1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1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1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1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1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gif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naeast.ad.jpmorganchase.com\amerxbus$\XBUS\navavdihome70\F584559\Chase Save\Chase_Sav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8028"/>
            <a:ext cx="8079828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75257-C298-45B5-BF13-E20AF159EDA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 smtClean="0"/>
              <a:t>Road Map: Integrate with Chase Pay</a:t>
            </a:r>
            <a:endParaRPr lang="en-US" sz="2800" dirty="0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2123992" y="3408556"/>
            <a:ext cx="543008" cy="1"/>
          </a:xfrm>
          <a:prstGeom prst="curvedConnector3">
            <a:avLst>
              <a:gd name="adj1" fmla="val 50000"/>
            </a:avLst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676400"/>
            <a:ext cx="1694268" cy="3464312"/>
          </a:xfrm>
          <a:prstGeom prst="rect">
            <a:avLst/>
          </a:prstGeom>
        </p:spPr>
      </p:pic>
      <p:pic>
        <p:nvPicPr>
          <p:cNvPr id="2051" name="Picture 3" descr="C:\Users\jmyrtle\Desktop\HAT - CP - axure\Chase Save Master\converted images\Chase-save-converted-budg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55956"/>
            <a:ext cx="171426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myrtle\Desktop\HAT - CP - axure\Chase Save Master\converted images\Chase-save-CP-pay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1655956"/>
            <a:ext cx="171426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myrtle\Desktop\HAT - CP - axure\Chase Save Master\converted images\Chase-save-CP-sav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55956"/>
            <a:ext cx="171426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urved Connector 17"/>
          <p:cNvCxnSpPr/>
          <p:nvPr/>
        </p:nvCxnSpPr>
        <p:spPr>
          <a:xfrm flipV="1">
            <a:off x="4432175" y="3408556"/>
            <a:ext cx="543008" cy="1"/>
          </a:xfrm>
          <a:prstGeom prst="curvedConnector3">
            <a:avLst>
              <a:gd name="adj1" fmla="val 50000"/>
            </a:avLst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6772192" y="3408556"/>
            <a:ext cx="543008" cy="1"/>
          </a:xfrm>
          <a:prstGeom prst="curvedConnector3">
            <a:avLst>
              <a:gd name="adj1" fmla="val 50000"/>
            </a:avLst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9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EC020-A612-470D-9653-CDAF0C48BE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10436"/>
            <a:ext cx="2571398" cy="5257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90600"/>
            <a:ext cx="2590800" cy="5297473"/>
          </a:xfrm>
          <a:prstGeom prst="rect">
            <a:avLst/>
          </a:prstGeom>
        </p:spPr>
      </p:pic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/>
              <a:t>Road Map: Integrate with </a:t>
            </a:r>
            <a:r>
              <a:rPr lang="en-US" sz="2800" dirty="0" smtClean="0"/>
              <a:t>Chase Mobile</a:t>
            </a:r>
            <a:endParaRPr lang="en-US" sz="2800" dirty="0"/>
          </a:p>
        </p:txBody>
      </p:sp>
      <p:pic>
        <p:nvPicPr>
          <p:cNvPr id="1026" name="Picture 2" descr="C:\Users\jmyrtle\Desktop\HAT - CP - axure\Chase Save Master\converted images\Chase-save-converted-budg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010437"/>
            <a:ext cx="2571397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8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147471" y="3200400"/>
            <a:ext cx="3177129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61354" tIns="61354" rIns="61354" bIns="61354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73624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600" b="1" kern="0" dirty="0" smtClean="0"/>
              <a:t>Fund goals with cashback </a:t>
            </a:r>
          </a:p>
          <a:p>
            <a:pPr algn="ctr" defTabSz="73624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600" b="1" kern="0" dirty="0" smtClean="0"/>
              <a:t>+ credit card pts</a:t>
            </a:r>
            <a:endParaRPr lang="en-US" sz="1600" b="1" kern="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16" y="994095"/>
            <a:ext cx="2606955" cy="533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EC020-A612-470D-9653-CDAF0C48BE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 smtClean="0"/>
              <a:t>Savings-first marketplace</a:t>
            </a:r>
            <a:endParaRPr lang="en-US" sz="2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62300" y="2301446"/>
            <a:ext cx="3314700" cy="381000"/>
            <a:chOff x="2930611" y="2324100"/>
            <a:chExt cx="3314700" cy="381000"/>
          </a:xfrm>
        </p:grpSpPr>
        <p:sp>
          <p:nvSpPr>
            <p:cNvPr id="12" name="TextBox 11"/>
            <p:cNvSpPr txBox="1"/>
            <p:nvPr/>
          </p:nvSpPr>
          <p:spPr>
            <a:xfrm>
              <a:off x="3349711" y="2324100"/>
              <a:ext cx="28956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square" lIns="61354" tIns="61354" rIns="61354" bIns="61354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736248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lang="en-US" sz="1800" b="1" kern="0" dirty="0" smtClean="0"/>
                <a:t>3</a:t>
              </a:r>
              <a:r>
                <a:rPr lang="en-US" sz="1800" b="1" kern="0" baseline="30000" dirty="0" smtClean="0"/>
                <a:t>rd</a:t>
              </a:r>
              <a:r>
                <a:rPr lang="en-US" sz="1800" b="1" kern="0" dirty="0" smtClean="0"/>
                <a:t> Party Products</a:t>
              </a:r>
              <a:endParaRPr lang="en-US" sz="1800" b="1" kern="0" dirty="0"/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>
              <a:off x="2930611" y="2514600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3124200" y="5029200"/>
            <a:ext cx="3124201" cy="381000"/>
            <a:chOff x="3235411" y="2705100"/>
            <a:chExt cx="3124201" cy="381000"/>
          </a:xfrm>
        </p:grpSpPr>
        <p:sp>
          <p:nvSpPr>
            <p:cNvPr id="15" name="TextBox 14"/>
            <p:cNvSpPr txBox="1"/>
            <p:nvPr/>
          </p:nvSpPr>
          <p:spPr>
            <a:xfrm>
              <a:off x="3814119" y="2705100"/>
              <a:ext cx="2545493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square" lIns="61354" tIns="61354" rIns="61354" bIns="61354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736248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lang="en-US" sz="1800" b="1" kern="0" dirty="0" smtClean="0"/>
                <a:t>Investment Services</a:t>
              </a:r>
              <a:endParaRPr lang="en-US" sz="1800" b="1" kern="0" dirty="0"/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>
              <a:off x="3235411" y="2895600"/>
              <a:ext cx="6477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8" name="Straight Arrow Connector 17"/>
          <p:cNvCxnSpPr/>
          <p:nvPr/>
        </p:nvCxnSpPr>
        <p:spPr bwMode="auto">
          <a:xfrm flipH="1">
            <a:off x="3147471" y="3733800"/>
            <a:ext cx="317713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001715"/>
            <a:ext cx="2603229" cy="532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19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009650"/>
            <a:ext cx="5410200" cy="5562600"/>
          </a:xfrm>
        </p:spPr>
        <p:txBody>
          <a:bodyPr/>
          <a:lstStyle/>
          <a:p>
            <a:r>
              <a:rPr lang="en-US" dirty="0" smtClean="0"/>
              <a:t>New market place by setting savings goals to</a:t>
            </a:r>
          </a:p>
          <a:p>
            <a:pPr lvl="1"/>
            <a:r>
              <a:rPr lang="en-US" sz="2000" dirty="0" smtClean="0"/>
              <a:t>Feature Chase products </a:t>
            </a:r>
          </a:p>
          <a:p>
            <a:pPr lvl="1"/>
            <a:r>
              <a:rPr lang="en-US" sz="2000" dirty="0" smtClean="0"/>
              <a:t>Feature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party product offerings</a:t>
            </a:r>
          </a:p>
          <a:p>
            <a:pPr lvl="1"/>
            <a:r>
              <a:rPr lang="en-US" sz="2000" dirty="0" smtClean="0"/>
              <a:t>Feature future Chase investment account services</a:t>
            </a:r>
          </a:p>
          <a:p>
            <a:pPr lvl="1"/>
            <a:r>
              <a:rPr lang="en-US" sz="2000" dirty="0" smtClean="0"/>
              <a:t>Credit Card reward integration</a:t>
            </a:r>
          </a:p>
          <a:p>
            <a:pPr lvl="1"/>
            <a:r>
              <a:rPr lang="en-US" sz="2000" dirty="0" smtClean="0"/>
              <a:t>Integrate with Chase Payment Platforms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data analytics and machine learning to </a:t>
            </a:r>
            <a:endParaRPr lang="en-US" dirty="0" smtClean="0"/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rovide budget/spending advice </a:t>
            </a:r>
            <a:r>
              <a:rPr lang="en-US" sz="2000" dirty="0"/>
              <a:t>to </a:t>
            </a:r>
            <a:r>
              <a:rPr lang="en-US" sz="2000" dirty="0" smtClean="0"/>
              <a:t>consumers</a:t>
            </a:r>
            <a:endParaRPr lang="en-US" sz="2000" dirty="0"/>
          </a:p>
          <a:p>
            <a:pPr lvl="1"/>
            <a:r>
              <a:rPr lang="en-US" sz="2000" dirty="0" smtClean="0"/>
              <a:t>Create a platform for merchants to create personalized product offerings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975257-C298-45B5-BF13-E20AF159EDA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 smtClean="0"/>
              <a:t>Future Road Map</a:t>
            </a:r>
            <a:endParaRPr lang="en-US" sz="2800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16" y="4721774"/>
            <a:ext cx="2395884" cy="175522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090234"/>
            <a:ext cx="1676400" cy="342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5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1115" y="473439"/>
            <a:ext cx="7935685" cy="571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61354" tIns="61354" rIns="61354" bIns="61354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73624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6600" b="1" kern="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7620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1354" tIns="61354" rIns="61354" bIns="61354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73624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400" b="1" kern="0" dirty="0">
                <a:solidFill>
                  <a:srgbClr val="FFFFFF"/>
                </a:solidFill>
              </a:rPr>
              <a:t> THANK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1115" y="2438400"/>
            <a:ext cx="7935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1354" tIns="61354" rIns="61354" bIns="61354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David </a:t>
            </a:r>
            <a:r>
              <a:rPr lang="en-US" sz="1800" dirty="0" smtClean="0">
                <a:solidFill>
                  <a:schemeClr val="bg1"/>
                </a:solidFill>
              </a:rPr>
              <a:t>Deveney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Software Engineer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Merchant Services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J.P</a:t>
            </a:r>
            <a:r>
              <a:rPr lang="en-US" sz="1800" dirty="0">
                <a:solidFill>
                  <a:schemeClr val="bg1"/>
                </a:solidFill>
              </a:rPr>
              <a:t>. Morgan 4915 Independence Parkway, Floor </a:t>
            </a:r>
            <a:r>
              <a:rPr lang="en-US" sz="1800" dirty="0" smtClean="0">
                <a:solidFill>
                  <a:schemeClr val="bg1"/>
                </a:solidFill>
              </a:rPr>
              <a:t>03 Tampa</a:t>
            </a:r>
            <a:r>
              <a:rPr lang="en-US" sz="1800" dirty="0">
                <a:solidFill>
                  <a:schemeClr val="bg1"/>
                </a:solidFill>
              </a:rPr>
              <a:t>, FL, </a:t>
            </a:r>
            <a:r>
              <a:rPr lang="en-US" sz="1800" dirty="0" smtClean="0">
                <a:solidFill>
                  <a:schemeClr val="bg1"/>
                </a:solidFill>
              </a:rPr>
              <a:t>33634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1-813-302-4656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65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304800"/>
            <a:ext cx="7696200" cy="5943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2400" b="1" kern="0" dirty="0" smtClean="0"/>
          </a:p>
          <a:p>
            <a:pPr marL="0" indent="0">
              <a:buNone/>
            </a:pPr>
            <a:endParaRPr lang="en-US" sz="1600" b="1" dirty="0"/>
          </a:p>
          <a:p>
            <a:endParaRPr lang="en-US" sz="1600" b="1" kern="0" dirty="0" smtClean="0"/>
          </a:p>
          <a:p>
            <a:r>
              <a:rPr lang="en-US" sz="1600" dirty="0"/>
              <a:t>Overall financial health and lack of saving within America.</a:t>
            </a:r>
          </a:p>
          <a:p>
            <a:pPr marL="0" indent="0">
              <a:buNone/>
            </a:pPr>
            <a:endParaRPr lang="en-US" sz="1600" b="1" kern="0" dirty="0"/>
          </a:p>
          <a:p>
            <a:r>
              <a:rPr lang="en-US" sz="1600" b="1" kern="0" dirty="0" smtClean="0"/>
              <a:t>41</a:t>
            </a:r>
            <a:r>
              <a:rPr lang="en-US" sz="1600" b="1" kern="0" dirty="0"/>
              <a:t>%</a:t>
            </a:r>
            <a:r>
              <a:rPr lang="en-US" sz="1600" kern="0" dirty="0"/>
              <a:t> of Millennials are ‘</a:t>
            </a:r>
            <a:r>
              <a:rPr lang="en-US" sz="1600" b="1" kern="0" dirty="0"/>
              <a:t>Chronically Stressed</a:t>
            </a:r>
            <a:r>
              <a:rPr lang="en-US" sz="1600" kern="0" dirty="0"/>
              <a:t>” about money.</a:t>
            </a:r>
            <a:endParaRPr lang="en-US" sz="1800" kern="0" dirty="0"/>
          </a:p>
          <a:p>
            <a:pPr lvl="1"/>
            <a:r>
              <a:rPr lang="en-US" sz="1600" kern="0" dirty="0"/>
              <a:t>Not saving enough </a:t>
            </a:r>
          </a:p>
          <a:p>
            <a:pPr lvl="1"/>
            <a:r>
              <a:rPr lang="en-US" sz="1600" kern="0" dirty="0"/>
              <a:t>Spending more than they </a:t>
            </a:r>
            <a:r>
              <a:rPr lang="en-US" sz="1600" kern="0" dirty="0" smtClean="0"/>
              <a:t>should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b="1" dirty="0" smtClean="0"/>
              <a:t>57% of Americans have difficulty managing finances (138 million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1600" dirty="0" smtClean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46% of adults could not cover an emergency expense costing $400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b="1" dirty="0" smtClean="0"/>
              <a:t>Average savings rate of disposable income is less than 4%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kern="0" dirty="0"/>
          </a:p>
          <a:p>
            <a:pPr marL="457200" lvl="1" indent="0">
              <a:buNone/>
            </a:pPr>
            <a:endParaRPr lang="en-US" sz="2400" kern="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66" y="1222744"/>
            <a:ext cx="1452804" cy="136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 smtClean="0"/>
              <a:t>Problem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30" y="4767036"/>
            <a:ext cx="1364340" cy="1252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747" y="3057102"/>
            <a:ext cx="872278" cy="90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EC020-A612-470D-9653-CDAF0C48BE9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98" y="1066800"/>
            <a:ext cx="2471102" cy="5052726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 smtClean="0"/>
              <a:t>Solution</a:t>
            </a:r>
            <a:endParaRPr lang="en-US" sz="2800" dirty="0"/>
          </a:p>
        </p:txBody>
      </p:sp>
      <p:pic>
        <p:nvPicPr>
          <p:cNvPr id="7" name="Picture 5" descr="C:\Users\jmyrtle\Desktop\HAT - CP - axure\Chase Save Master\converted images\Chase-save-CP-sa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69" y="1009805"/>
            <a:ext cx="2521131" cy="51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208777"/>
            <a:ext cx="838200" cy="627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359827"/>
            <a:ext cx="888807" cy="387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21" y="6289029"/>
            <a:ext cx="872496" cy="5293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1119474"/>
            <a:ext cx="2471103" cy="50527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6286769"/>
            <a:ext cx="990600" cy="41883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61354" tIns="61354" rIns="61354" bIns="61354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73624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b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75257-C298-45B5-BF13-E20AF159EDA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 smtClean="0"/>
              <a:t>Finn + Chase Save Integration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10436"/>
            <a:ext cx="2571397" cy="525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90600"/>
            <a:ext cx="2590800" cy="5297472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0900" y="1010437"/>
            <a:ext cx="2571396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5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EC020-A612-470D-9653-CDAF0C48BE9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86588"/>
            <a:ext cx="2590800" cy="529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86588"/>
            <a:ext cx="2590800" cy="5297472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 smtClean="0"/>
              <a:t>Rules for goals</a:t>
            </a:r>
            <a:endParaRPr lang="en-US"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986588"/>
            <a:ext cx="2573359" cy="526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6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75257-C298-45B5-BF13-E20AF159EDA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 smtClean="0"/>
              <a:t>Competition</a:t>
            </a:r>
            <a:endParaRPr lang="en-US" sz="2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7526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kern="0" smtClean="0"/>
          </a:p>
          <a:p>
            <a:endParaRPr lang="en-US" kern="0" dirty="0"/>
          </a:p>
        </p:txBody>
      </p:sp>
      <p:pic>
        <p:nvPicPr>
          <p:cNvPr id="3074" name="Picture 2" descr="Image result for digi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6" y="4800598"/>
            <a:ext cx="1892624" cy="66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corn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37" y="2803994"/>
            <a:ext cx="2149348" cy="5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tash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63" y="5134646"/>
            <a:ext cx="1745262" cy="56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enny app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15" y="3512104"/>
            <a:ext cx="2760767" cy="6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Nutmeg app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532" y="4142082"/>
            <a:ext cx="1844157" cy="4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wealthfront app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88" y="1677195"/>
            <a:ext cx="2714212" cy="73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mint app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238" y="4615361"/>
            <a:ext cx="1913965" cy="94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oa app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42" y="1492638"/>
            <a:ext cx="1523514" cy="152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qapital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55" y="3556827"/>
            <a:ext cx="2057400" cy="5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wells fargo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7" y="1524000"/>
            <a:ext cx="1514404" cy="151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8177" y="731360"/>
            <a:ext cx="1819557" cy="3959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61354" tIns="61354" rIns="61354" bIns="61354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73624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kern="0" dirty="0" smtClean="0"/>
              <a:t>Saving</a:t>
            </a:r>
            <a:endParaRPr lang="en-US" b="1" kern="0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2221" y="739706"/>
            <a:ext cx="1819557" cy="3959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61354" tIns="61354" rIns="61354" bIns="61354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73624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kern="0" dirty="0" smtClean="0"/>
              <a:t>Budgeting</a:t>
            </a:r>
            <a:endParaRPr lang="en-US" b="1" kern="0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27318" y="747080"/>
            <a:ext cx="1819557" cy="3959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61354" tIns="61354" rIns="61354" bIns="61354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73624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kern="0" dirty="0" smtClean="0"/>
              <a:t>Investing</a:t>
            </a:r>
            <a:endParaRPr lang="en-US" b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5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800" dirty="0" smtClean="0"/>
              <a:t>Market Opportunity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105400"/>
          </a:xfrm>
        </p:spPr>
        <p:txBody>
          <a:bodyPr/>
          <a:lstStyle/>
          <a:p>
            <a:r>
              <a:rPr lang="en-US" dirty="0" smtClean="0"/>
              <a:t>First company to incorporate dynamic budgeting and saving platforms into a single banking application.</a:t>
            </a:r>
          </a:p>
          <a:p>
            <a:endParaRPr lang="en-US" dirty="0" smtClean="0"/>
          </a:p>
          <a:p>
            <a:r>
              <a:rPr lang="en-US" dirty="0" smtClean="0"/>
              <a:t>First digital payment platform to integrate budgeting and saving capabilities and allow for real-time financial awareness directly after the point of sale</a:t>
            </a:r>
          </a:p>
          <a:p>
            <a:endParaRPr lang="en-US" dirty="0" smtClean="0"/>
          </a:p>
          <a:p>
            <a:r>
              <a:rPr lang="en-US" b="1" dirty="0" smtClean="0"/>
              <a:t>138 million</a:t>
            </a:r>
            <a:r>
              <a:rPr lang="en-US" dirty="0" smtClean="0"/>
              <a:t>  Americans struggle with financial health</a:t>
            </a:r>
          </a:p>
          <a:p>
            <a:endParaRPr lang="en-US" dirty="0" smtClean="0"/>
          </a:p>
          <a:p>
            <a:r>
              <a:rPr lang="en-US" dirty="0" smtClean="0"/>
              <a:t>Chase Mobile has </a:t>
            </a:r>
            <a:r>
              <a:rPr lang="en-US" b="1" dirty="0" smtClean="0"/>
              <a:t>29.3</a:t>
            </a:r>
            <a:r>
              <a:rPr lang="en-US" dirty="0" smtClean="0"/>
              <a:t> </a:t>
            </a:r>
            <a:r>
              <a:rPr lang="en-US" b="1" dirty="0" smtClean="0"/>
              <a:t>million</a:t>
            </a:r>
            <a:r>
              <a:rPr lang="en-US" dirty="0" smtClean="0"/>
              <a:t> active users, and </a:t>
            </a:r>
            <a:r>
              <a:rPr lang="en-US" b="1" dirty="0" smtClean="0"/>
              <a:t>45.9 </a:t>
            </a:r>
            <a:r>
              <a:rPr lang="en-US" dirty="0" smtClean="0"/>
              <a:t>million when including desktop users.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revenue streams by funneling savings into chase featured products or 3</a:t>
            </a:r>
            <a:r>
              <a:rPr lang="en-US" baseline="30000" dirty="0" smtClean="0"/>
              <a:t>rd</a:t>
            </a:r>
            <a:r>
              <a:rPr lang="en-US" dirty="0" smtClean="0"/>
              <a:t> party products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975257-C298-45B5-BF13-E20AF159EDA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 bwMode="auto">
          <a:xfrm>
            <a:off x="228600" y="42672"/>
            <a:ext cx="8525520" cy="56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pitchFamily="-16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pitchFamily="-16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pitchFamily="-16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pitchFamily="-16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pitchFamily="-16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pitchFamily="-16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pitchFamily="-16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pitchFamily="-16" charset="-128"/>
              </a:defRPr>
            </a:lvl9pPr>
          </a:lstStyle>
          <a:p>
            <a:pPr algn="r"/>
            <a:r>
              <a:rPr lang="en-US" sz="2800" dirty="0"/>
              <a:t>Experimental approach to product development</a:t>
            </a:r>
            <a:endParaRPr lang="en-US" sz="2800" kern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EC020-A612-470D-9653-CDAF0C48BE9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8" y="990600"/>
            <a:ext cx="789606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58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75257-C298-45B5-BF13-E20AF159EDA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42672"/>
            <a:ext cx="8525520" cy="566928"/>
          </a:xfrm>
        </p:spPr>
        <p:txBody>
          <a:bodyPr/>
          <a:lstStyle/>
          <a:p>
            <a:pPr algn="r"/>
            <a:r>
              <a:rPr lang="en-US" sz="2800" dirty="0" smtClean="0"/>
              <a:t>Road Map: Integrate with Finn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079273"/>
            <a:ext cx="2390332" cy="488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0216" y="1079273"/>
            <a:ext cx="2373836" cy="485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999881"/>
            <a:ext cx="2492325" cy="509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4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 - &amp;quot;Slide title here&amp;quot;&quot;/&gt;&lt;property id=&quot;20307&quot; value=&quot;258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PM_OBJECT_NAME" val="jpmRu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PM_OBJECT_NAME" val="jpmStam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PM_SLIDE_ROLE" val="jpmCover"/>
</p:tagLst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-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-16" charset="-128"/>
          </a:defRPr>
        </a:defPPr>
      </a:lstStyle>
    </a:lnDef>
    <a:txDef>
      <a:spPr>
        <a:solidFill>
          <a:schemeClr val="accent1"/>
        </a:solidFill>
        <a:ln w="9525">
          <a:solidFill>
            <a:schemeClr val="bg1"/>
          </a:solidFill>
          <a:miter lim="800000"/>
          <a:headEnd/>
          <a:tailEnd/>
        </a:ln>
        <a:effectLst/>
      </a:spPr>
      <a:bodyPr vert="horz" wrap="square" lIns="61354" tIns="61354" rIns="61354" bIns="61354" numCol="1" anchor="t" anchorCtr="0" compatLnSpc="1">
        <a:prstTxWarp prst="textNoShape">
          <a:avLst/>
        </a:prstTxWarp>
        <a:noAutofit/>
      </a:bodyPr>
      <a:lstStyle>
        <a:defPPr algn="ctr" defTabSz="736248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defRPr b="1" kern="0" dirty="0">
            <a:solidFill>
              <a:srgbClr val="FFFFFF"/>
            </a:solidFill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8954918133964194F1B86463FE1CA5" ma:contentTypeVersion="0" ma:contentTypeDescription="Create a new document." ma:contentTypeScope="" ma:versionID="cc6ca9f7c17e3fbfaa85b641d8eb797d">
  <xsd:schema xmlns:xsd="http://www.w3.org/2001/XMLSchema" xmlns:xs="http://www.w3.org/2001/XMLSchema" xmlns:p="http://schemas.microsoft.com/office/2006/metadata/properties" xmlns:ns2="d6f216e5-0304-46c9-bc46-8ab4ca0bbc97" targetNamespace="http://schemas.microsoft.com/office/2006/metadata/properties" ma:root="true" ma:fieldsID="e95b33e040bd92ce718ec48cfff6db64" ns2:_="">
    <xsd:import namespace="d6f216e5-0304-46c9-bc46-8ab4ca0bbc9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f216e5-0304-46c9-bc46-8ab4ca0bbc9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_dlc_DocId xmlns="d6f216e5-0304-46c9-bc46-8ab4ca0bbc97">CMAARCH-46-327</_dlc_DocId>
    <_dlc_DocIdUrl xmlns="d6f216e5-0304-46c9-bc46-8ab4ca0bbc97">
      <Url>http://sp003.jpmchase.net/sites/spglpsdd/ccso/_layouts/DocIdRedir.aspx?ID=CMAARCH-46-327</Url>
      <Description>CMAARCH-46-327</Description>
    </_dlc_DocIdUrl>
  </documentManagement>
</p:properties>
</file>

<file path=customXml/itemProps1.xml><?xml version="1.0" encoding="utf-8"?>
<ds:datastoreItem xmlns:ds="http://schemas.openxmlformats.org/officeDocument/2006/customXml" ds:itemID="{82DE97F4-4F41-4B80-969F-0AAF57F63E4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087C43A-CF22-400C-9404-2F87E2D83E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8ABBF8-C09B-4710-A7E1-C4C1B8193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f216e5-0304-46c9-bc46-8ab4ca0bbc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1F104F8-2FFC-4B20-BF65-6251762B04DF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d6f216e5-0304-46c9-bc46-8ab4ca0bbc9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77118</TotalTime>
  <Words>292</Words>
  <Application>Microsoft Office PowerPoint</Application>
  <PresentationFormat>On-screen Show (4:3)</PresentationFormat>
  <Paragraphs>75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Blank Presentation</vt:lpstr>
      <vt:lpstr>PowerPoint Presentation</vt:lpstr>
      <vt:lpstr>Problem</vt:lpstr>
      <vt:lpstr>Solution</vt:lpstr>
      <vt:lpstr>Finn + Chase Save Integration</vt:lpstr>
      <vt:lpstr>Rules for goals</vt:lpstr>
      <vt:lpstr>Competition</vt:lpstr>
      <vt:lpstr>Market Opportunity</vt:lpstr>
      <vt:lpstr>PowerPoint Presentation</vt:lpstr>
      <vt:lpstr>Road Map: Integrate with Finn</vt:lpstr>
      <vt:lpstr>Road Map: Integrate with Chase Pay</vt:lpstr>
      <vt:lpstr>Road Map: Integrate with Chase Mobile</vt:lpstr>
      <vt:lpstr>Savings-first marketplace</vt:lpstr>
      <vt:lpstr>Future Road Map</vt:lpstr>
      <vt:lpstr>PowerPoint Presentation</vt:lpstr>
    </vt:vector>
  </TitlesOfParts>
  <Company>Linda Paskey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 Paskey</dc:creator>
  <cp:lastModifiedBy>Deveney, David</cp:lastModifiedBy>
  <cp:revision>2246</cp:revision>
  <cp:lastPrinted>2015-06-17T16:38:24Z</cp:lastPrinted>
  <dcterms:created xsi:type="dcterms:W3CDTF">2011-09-16T19:19:04Z</dcterms:created>
  <dcterms:modified xsi:type="dcterms:W3CDTF">2018-01-31T20:29:21Z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0x010100048954918133964194F1B86463FE1CA5</vt:lpwstr>
  </property>
  <property fmtid="{D5CDD505-2E9C-101B-9397-08002B2CF9AE}" pid="3" name="_dlc_DocIdItemGuid">
    <vt:lpwstr>81022553-b559-4983-861b-a0421f085de3</vt:lpwstr>
  </property>
</Properties>
</file>